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2"/>
    <p:sldId id="1238" r:id="rId3"/>
    <p:sldId id="1239" r:id="rId4"/>
    <p:sldId id="1242" r:id="rId5"/>
    <p:sldId id="1247" r:id="rId6"/>
    <p:sldId id="1249" r:id="rId7"/>
    <p:sldId id="1254" r:id="rId8"/>
    <p:sldId id="1256" r:id="rId9"/>
    <p:sldId id="1263" r:id="rId10"/>
    <p:sldId id="1264" r:id="rId11"/>
    <p:sldId id="1289" r:id="rId12"/>
    <p:sldId id="1290" r:id="rId13"/>
    <p:sldId id="1291" r:id="rId14"/>
    <p:sldId id="1292" r:id="rId15"/>
    <p:sldId id="1293" r:id="rId16"/>
    <p:sldId id="1294" r:id="rId17"/>
    <p:sldId id="1295" r:id="rId18"/>
    <p:sldId id="1265" r:id="rId19"/>
    <p:sldId id="1270" r:id="rId20"/>
    <p:sldId id="1271" r:id="rId21"/>
    <p:sldId id="1272" r:id="rId22"/>
    <p:sldId id="1273" r:id="rId23"/>
    <p:sldId id="1274" r:id="rId24"/>
    <p:sldId id="1275" r:id="rId25"/>
    <p:sldId id="1276" r:id="rId26"/>
    <p:sldId id="1277" r:id="rId27"/>
    <p:sldId id="1278" r:id="rId28"/>
    <p:sldId id="1279" r:id="rId29"/>
    <p:sldId id="1281" r:id="rId30"/>
    <p:sldId id="1283" r:id="rId31"/>
    <p:sldId id="1284" r:id="rId32"/>
    <p:sldId id="1286" r:id="rId33"/>
    <p:sldId id="1288" r:id="rId34"/>
    <p:sldId id="1296" r:id="rId35"/>
    <p:sldId id="1297" r:id="rId36"/>
    <p:sldId id="1299" r:id="rId37"/>
    <p:sldId id="1300" r:id="rId3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九年</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级上</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第一单元  富强与创新</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受创新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）生活处处有创新。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）创新是一种生活方式。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）生活的各个领域都需要创新，也都可以创新。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）创新让生活更美好。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2.eps" descr="id:2147496489;FounderCES"/>
          <p:cNvPicPr/>
          <p:nvPr/>
        </p:nvPicPr>
        <p:blipFill>
          <a:blip r:embed="rId2"/>
          <a:stretch>
            <a:fillRect/>
          </a:stretch>
        </p:blipFill>
        <p:spPr>
          <a:xfrm>
            <a:off x="478582" y="1765552"/>
            <a:ext cx="1272624" cy="286537"/>
          </a:xfrm>
          <a:prstGeom prst="rect">
            <a:avLst/>
          </a:prstGeom>
        </p:spPr>
      </p:pic>
    </p:spTree>
    <p:extLst>
      <p:ext uri="{BB962C8B-B14F-4D97-AF65-F5344CB8AC3E}">
        <p14:creationId xmlns:p14="http://schemas.microsoft.com/office/powerpoint/2010/main" val="721557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创</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新对个人的意义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）创新给我们带来惊喜，让我们获得成就感。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）创新点燃激情，让我们的生命充满活力。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）创新改变我们的思维方式和行为方式，让我们勇敢面对挑战，激发潜能，超越自我。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3.eps" descr="id:2147496496;FounderCES"/>
          <p:cNvPicPr/>
          <p:nvPr/>
        </p:nvPicPr>
        <p:blipFill>
          <a:blip r:embed="rId2"/>
          <a:stretch>
            <a:fillRect/>
          </a:stretch>
        </p:blipFill>
        <p:spPr>
          <a:xfrm>
            <a:off x="550590" y="1980367"/>
            <a:ext cx="1330325" cy="299085"/>
          </a:xfrm>
          <a:prstGeom prst="rect">
            <a:avLst/>
          </a:prstGeom>
        </p:spPr>
      </p:pic>
    </p:spTree>
    <p:extLst>
      <p:ext uri="{BB962C8B-B14F-4D97-AF65-F5344CB8AC3E}">
        <p14:creationId xmlns:p14="http://schemas.microsoft.com/office/powerpoint/2010/main" val="4196866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创</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新对国家的意义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）创新是引领发展的第一动力。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）科技创新能力已经成为综合国力竞争的决定性因素。国际竞争的实质是以经济和科技实力为基础的综合国力的较量。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）创新是一个民族进步的灵魂，是一个国家兴旺发达的不竭动力。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）创新是推动人类社会向前发展的重要力量。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）创新已经成为世界主要国家发展战略的重心。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）创新驱动是国家命运所系。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）创新是改革开放的生命。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4.eps" descr="id:2147496503;FounderCES"/>
          <p:cNvPicPr/>
          <p:nvPr/>
        </p:nvPicPr>
        <p:blipFill>
          <a:blip r:embed="rId2"/>
          <a:stretch>
            <a:fillRect/>
          </a:stretch>
        </p:blipFill>
        <p:spPr>
          <a:xfrm>
            <a:off x="478582" y="1141154"/>
            <a:ext cx="1400175" cy="314960"/>
          </a:xfrm>
          <a:prstGeom prst="rect">
            <a:avLst/>
          </a:prstGeom>
        </p:spPr>
      </p:pic>
    </p:spTree>
    <p:extLst>
      <p:ext uri="{BB962C8B-B14F-4D97-AF65-F5344CB8AC3E}">
        <p14:creationId xmlns:p14="http://schemas.microsoft.com/office/powerpoint/2010/main" val="27369615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862322"/>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国的科技现状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）我国一些关键核心技术实现突破，战略性新兴产业发展壮大，成功进入创新型国家行列。（</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）我国推进高质量发展还有许多卡点瓶颈，科技创新能力还需进一步提高</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5.eps" descr="id:2147496510;FounderCES"/>
          <p:cNvPicPr/>
          <p:nvPr/>
        </p:nvPicPr>
        <p:blipFill>
          <a:blip r:embed="rId2"/>
          <a:stretch>
            <a:fillRect/>
          </a:stretch>
        </p:blipFill>
        <p:spPr>
          <a:xfrm>
            <a:off x="507860" y="1759162"/>
            <a:ext cx="1338874" cy="301432"/>
          </a:xfrm>
          <a:prstGeom prst="rect">
            <a:avLst/>
          </a:prstGeom>
        </p:spPr>
      </p:pic>
    </p:spTree>
    <p:extLst>
      <p:ext uri="{BB962C8B-B14F-4D97-AF65-F5344CB8AC3E}">
        <p14:creationId xmlns:p14="http://schemas.microsoft.com/office/powerpoint/2010/main" val="27797070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成世界科技创新强国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坚持科技是第一生产力、人才是第一资源、创新是第一动力，深入实施科教兴国战略、人才强国战略、创新驱动发展战略，坚持教育优先发展、科技自立自强、人才引领驱动，加快建设教育强国、科技强国、人才强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要增强自主创新能力，坚持自主创新、重点跨越、支撑发展、引领未来的方针，坚定不移地走中国特色自主创新道路。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必须加快形成有利于创新的治理格局和协同机制，搭建有利于创新的活动平台和融资平台，营造有利于创新的舆论氛围和法治环境。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）企业：要强化企业科技创新主体地位，加强企业主导的产学研深度融合。</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6.eps" descr="id:2147496517;FounderCES"/>
          <p:cNvPicPr/>
          <p:nvPr/>
        </p:nvPicPr>
        <p:blipFill>
          <a:blip r:embed="rId2"/>
          <a:stretch>
            <a:fillRect/>
          </a:stretch>
        </p:blipFill>
        <p:spPr>
          <a:xfrm>
            <a:off x="528595" y="950078"/>
            <a:ext cx="1308989" cy="294767"/>
          </a:xfrm>
          <a:prstGeom prst="rect">
            <a:avLst/>
          </a:prstGeom>
        </p:spPr>
      </p:pic>
    </p:spTree>
    <p:extLst>
      <p:ext uri="{BB962C8B-B14F-4D97-AF65-F5344CB8AC3E}">
        <p14:creationId xmlns:p14="http://schemas.microsoft.com/office/powerpoint/2010/main" val="24767189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努力学习科学文化知识，为创新打下知识基础。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发展独立思维，培养批判精神，敢于和善于质疑。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积极参与自主学习、合作学习、探究学习活动。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积极参加社会实践活动，增强创新能力。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尊重并保护知识产权。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名句点拨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致天下之治者在人才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成天下之才者在教化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教化之所本者在学校。</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意思是能够使国家繁荣稳定的是人才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能够培育国家人才的关键是教化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教化的基础是学校教育。考查创新强国、重视教育。</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10154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教</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育是民族振兴、社会进步的基石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是提高国民素质、培养创新型人才、促进人的全面发展的根本途径。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提</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升创新能力是企业持续发展之基、市场制胜之道。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创</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）表现为敢为人先、敢于冒险的勇气和自信。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）表现为探索新知的好奇心和挑战权威的批判精神。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）表现为承受挫折的坚强意志和沟通合作的团队精神。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）表现为舍我其谁的责任担当和造福人类的济世情怀。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7.eps" descr="id:2147496524;FounderCES"/>
          <p:cNvPicPr/>
          <p:nvPr/>
        </p:nvPicPr>
        <p:blipFill>
          <a:blip r:embed="rId2"/>
          <a:stretch>
            <a:fillRect/>
          </a:stretch>
        </p:blipFill>
        <p:spPr>
          <a:xfrm>
            <a:off x="508146" y="1431034"/>
            <a:ext cx="1266580" cy="267970"/>
          </a:xfrm>
          <a:prstGeom prst="rect">
            <a:avLst/>
          </a:prstGeom>
        </p:spPr>
      </p:pic>
      <p:pic>
        <p:nvPicPr>
          <p:cNvPr id="4" name="ZK考点18.eps" descr="id:2147496531;FounderCES"/>
          <p:cNvPicPr/>
          <p:nvPr/>
        </p:nvPicPr>
        <p:blipFill>
          <a:blip r:embed="rId3"/>
          <a:stretch>
            <a:fillRect/>
          </a:stretch>
        </p:blipFill>
        <p:spPr>
          <a:xfrm>
            <a:off x="525320" y="2517764"/>
            <a:ext cx="1232154" cy="277305"/>
          </a:xfrm>
          <a:prstGeom prst="rect">
            <a:avLst/>
          </a:prstGeom>
        </p:spPr>
      </p:pic>
      <p:pic>
        <p:nvPicPr>
          <p:cNvPr id="5" name="ZK考点19.eps" descr="id:2147496538;FounderCES"/>
          <p:cNvPicPr/>
          <p:nvPr/>
        </p:nvPicPr>
        <p:blipFill>
          <a:blip r:embed="rId4"/>
          <a:stretch>
            <a:fillRect/>
          </a:stretch>
        </p:blipFill>
        <p:spPr>
          <a:xfrm>
            <a:off x="542572" y="3082656"/>
            <a:ext cx="1232154" cy="277305"/>
          </a:xfrm>
          <a:prstGeom prst="rect">
            <a:avLst/>
          </a:prstGeom>
        </p:spPr>
      </p:pic>
    </p:spTree>
    <p:extLst>
      <p:ext uri="{BB962C8B-B14F-4D97-AF65-F5344CB8AC3E}">
        <p14:creationId xmlns:p14="http://schemas.microsoft.com/office/powerpoint/2010/main" val="28114974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32788"/>
            <a:ext cx="11485848" cy="1684244"/>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保</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护知识产权就是尊重创造、保护创新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创新的时代，既要尊重他人的知识产权，又要学会保护自己的知识产权。当知识产权受到侵犯时，我们要善于运用法律维护自己的权益。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0.eps" descr="id:2147496545;FounderCES"/>
          <p:cNvPicPr/>
          <p:nvPr/>
        </p:nvPicPr>
        <p:blipFill>
          <a:blip r:embed="rId2"/>
          <a:stretch>
            <a:fillRect/>
          </a:stretch>
        </p:blipFill>
        <p:spPr>
          <a:xfrm>
            <a:off x="478582" y="2232892"/>
            <a:ext cx="1400175" cy="314960"/>
          </a:xfrm>
          <a:prstGeom prst="rect">
            <a:avLst/>
          </a:prstGeom>
        </p:spPr>
      </p:pic>
    </p:spTree>
    <p:extLst>
      <p:ext uri="{BB962C8B-B14F-4D97-AF65-F5344CB8AC3E}">
        <p14:creationId xmlns:p14="http://schemas.microsoft.com/office/powerpoint/2010/main" val="5186919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20032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改革开放是我国的立国之本。（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6" name="矩形 5"/>
          <p:cNvSpPr/>
          <p:nvPr/>
        </p:nvSpPr>
        <p:spPr>
          <a:xfrm>
            <a:off x="5141850" y="1679780"/>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8" name="矩形 7"/>
          <p:cNvSpPr/>
          <p:nvPr/>
        </p:nvSpPr>
        <p:spPr>
          <a:xfrm>
            <a:off x="1342678" y="2150663"/>
            <a:ext cx="8642548" cy="461665"/>
          </a:xfrm>
          <a:prstGeom prst="rect">
            <a:avLst/>
          </a:prstGeom>
        </p:spPr>
        <p:txBody>
          <a:bodyPr wrap="square">
            <a:spAutoFit/>
          </a:bodyPr>
          <a:lstStyle/>
          <a:p>
            <a:r>
              <a:rPr lang="zh-CN" altLang="zh-CN" sz="2400">
                <a:cs typeface="Times New Roman" panose="02020603050405020304" pitchFamily="18" charset="0"/>
              </a:rPr>
              <a:t>改革开放是我国的强国之路。四项基本原则是我国的立国之本</a:t>
            </a:r>
            <a:endParaRPr lang="zh-CN" altLang="en-US"/>
          </a:p>
        </p:txBody>
      </p:sp>
      <p:sp>
        <p:nvSpPr>
          <p:cNvPr id="9" name="内容占位符 1"/>
          <p:cNvSpPr txBox="1">
            <a:spLocks/>
          </p:cNvSpPr>
          <p:nvPr/>
        </p:nvSpPr>
        <p:spPr bwMode="auto">
          <a:xfrm>
            <a:off x="360854" y="266353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改革开放使我国走向同步富裕。（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我国已经成为世界科技创新强国。（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5447134" y="2817510"/>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1" name="内容占位符 1"/>
          <p:cNvSpPr txBox="1">
            <a:spLocks/>
          </p:cNvSpPr>
          <p:nvPr/>
        </p:nvSpPr>
        <p:spPr bwMode="auto">
          <a:xfrm>
            <a:off x="360854" y="316029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改革开放使我国走向共同富裕。我国坚持共同富裕，不是同步富裕，也不是同时富裕</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矩形 11"/>
          <p:cNvSpPr/>
          <p:nvPr/>
        </p:nvSpPr>
        <p:spPr>
          <a:xfrm>
            <a:off x="5735166" y="4442528"/>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3" name="矩形 12"/>
          <p:cNvSpPr/>
          <p:nvPr/>
        </p:nvSpPr>
        <p:spPr>
          <a:xfrm>
            <a:off x="1270670" y="4896414"/>
            <a:ext cx="10082708" cy="461665"/>
          </a:xfrm>
          <a:prstGeom prst="rect">
            <a:avLst/>
          </a:prstGeom>
        </p:spPr>
        <p:txBody>
          <a:bodyPr wrap="square">
            <a:spAutoFit/>
          </a:bodyPr>
          <a:lstStyle/>
          <a:p>
            <a:r>
              <a:rPr lang="zh-CN" altLang="zh-CN" sz="2400">
                <a:cs typeface="Times New Roman" panose="02020603050405020304" pitchFamily="18" charset="0"/>
              </a:rPr>
              <a:t>我国已经进入创新型国家行列，目标是建成世界科技创新强国</a:t>
            </a:r>
            <a:endParaRPr lang="zh-CN" altLang="en-US"/>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00823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截至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月底，国家级经济技术开发区数量达到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家，遍布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个省（</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％的国土面积，贡献了约全国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的地区生产总值、</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的利用外资和外贸总额。这些成就的取得是因为（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我国坚持经济高速度发展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中国特色社会主义制度具有优越性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我国坚持改革开放不动摇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我国实现同步富裕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不断解放生产力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4824940" y="3115090"/>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1774726" y="1416353"/>
            <a:ext cx="7278427" cy="5036983"/>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）城镇老旧小区改造是城市更新的重要工程。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年我国开工改造城镇老旧小区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万个，惠及居民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万户；新增文化休闲、体育健身场地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637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万平方米。这从一个侧面反映了我国（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切实坚持共享发展成果</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基层群众自治制度得以完善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加强社会保障体系建设</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努力提升人民群众的收入水平</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150476" y="2470800"/>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投资于物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是一种通过大规模基建和产业投入驱动经济增长的发展模式。伴随技术迭代与产业升级的加速，人口素质、民生保障、公共服务与经济增长的共生关系趋向更为紧密，要求投资重心从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物的积累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人的发展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年政府工作报告提出，推动更多资金资源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投资于人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、服务于民生。可见，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投资于人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是彻底抛弃原有经济增长驱动力的发展模式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表明我国政府坚持以人民为中心的发展思想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有助于形成经济发展与民生改善的良性循环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能以人口高质量发展助力实现中国式现代化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719456" y="2887440"/>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本题考查经济发展的新阶段、新挑战。</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年政府工作报告提出，推动更多资金资源</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投资于人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、服务于民生，体现了我国政府把人民利益放在首位，坚持以人民为中心的发展思想，</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符合题意；人口素质、民生保障等与经济增长共生关系趋向更为紧密，</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投资于人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有利于改善民生，进而促进经济发展，形成经济发展与民生改善的良性循环，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投资于人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注重人口素质提升，能以人口高质量发展为中国式现代化提供人才支撑和智力保障，助力实现中国式现代化，</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投资于人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并非彻底抛弃原有经济增长驱动力的发展模式，而是随着时代发展对投资重心进行调整优化，是在原有基础上的创新与升级，</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6899"/>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盐城中考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）近年来，江苏省积极打造南京都市圈、淮海经济区、苏锡常都市圈，深入推动长三角一体化、宁镇扬一体化发展。这样</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落实了健康中国战略</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推动了区域协调发展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完善了社会保障体系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实施了兴边富民行动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14258" y="1973555"/>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13899"/>
          </a:xfrm>
        </p:spPr>
        <p:txBody>
          <a:bodyPr/>
          <a:lstStyle/>
          <a:p>
            <a:pPr hangingPunct="0">
              <a:lnSpc>
                <a:spcPct val="130000"/>
              </a:lnSpc>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南充中考</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）下图是我国</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年至</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年农业科技进步贡献率和全国粮食总产量情况。据此，可推断我国（　　）</a:t>
            </a:r>
          </a:p>
          <a:p>
            <a:pPr hangingPunct="0">
              <a:lnSpc>
                <a:spcPct val="130000"/>
              </a:lnSpc>
              <a:spcAft>
                <a:spcPts val="0"/>
              </a:spcAft>
              <a:tabLst>
                <a:tab pos="2700655" algn="l"/>
                <a:tab pos="5581015" algn="l"/>
                <a:tab pos="8461375" algn="l"/>
              </a:tabLst>
            </a:pPr>
            <a:endParaRPr lang="en-US"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tabLst>
                <a:tab pos="2700655" algn="l"/>
                <a:tab pos="5581015" algn="l"/>
                <a:tab pos="8461375" algn="l"/>
              </a:tabLst>
            </a:pPr>
            <a:endParaRPr lang="en-US"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tabLst>
                <a:tab pos="2700655" algn="l"/>
                <a:tab pos="5581015" algn="l"/>
                <a:tab pos="8461375" algn="l"/>
              </a:tabLst>
            </a:pPr>
            <a:endParaRPr lang="en-US"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tabLst>
                <a:tab pos="2700655" algn="l"/>
                <a:tab pos="5581015" algn="l"/>
                <a:tab pos="8461375" algn="l"/>
              </a:tabLst>
            </a:pPr>
            <a:endParaRPr lang="en-US"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欧美发达国家的农业科技进步贡献率在</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以上</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年我国人均粮食占有量达到</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千克</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联合国粮农组织提出的粮食安全线是人均</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千克。</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农业科技进步贡献率呈逐年降低趋势</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人均粮食占有量低于世界粮食安全线</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农业科技进步助推粮食总产量的提高</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需要不断提高农业科技自主创新能力</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zz46m.jpg" descr="id:2147496566;FounderCES"/>
          <p:cNvPicPr/>
          <p:nvPr/>
        </p:nvPicPr>
        <p:blipFill>
          <a:blip r:embed="rId2"/>
          <a:stretch>
            <a:fillRect/>
          </a:stretch>
        </p:blipFill>
        <p:spPr>
          <a:xfrm>
            <a:off x="1630710" y="1628800"/>
            <a:ext cx="3209112" cy="1863016"/>
          </a:xfrm>
          <a:prstGeom prst="rect">
            <a:avLst/>
          </a:prstGeom>
        </p:spPr>
      </p:pic>
      <p:pic>
        <p:nvPicPr>
          <p:cNvPr id="4" name="25zz47m.jpg" descr="id:2147496573;FounderCES"/>
          <p:cNvPicPr/>
          <p:nvPr/>
        </p:nvPicPr>
        <p:blipFill>
          <a:blip r:embed="rId3"/>
          <a:stretch>
            <a:fillRect/>
          </a:stretch>
        </p:blipFill>
        <p:spPr>
          <a:xfrm>
            <a:off x="6383238" y="1628800"/>
            <a:ext cx="3209112" cy="1863016"/>
          </a:xfrm>
          <a:prstGeom prst="rect">
            <a:avLst/>
          </a:prstGeom>
        </p:spPr>
      </p:pic>
      <p:sp>
        <p:nvSpPr>
          <p:cNvPr id="6" name="矩形 5"/>
          <p:cNvSpPr/>
          <p:nvPr/>
        </p:nvSpPr>
        <p:spPr>
          <a:xfrm>
            <a:off x="3646934" y="1225630"/>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本题考查我国的国情。结合题中图表分析，我国</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年农业科技进步贡献率和全国粮食总产量情况表明，农业科技进步助推粮食总产量的提高，需要不断提高农业科技自主创新能力，</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正确；题中图表显示我国农业科技进步贡献率呈逐年增长趋势，</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年我国人均粮食占有量已经高于世界粮食安全线，</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55312"/>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眉山中考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）下表是国家统计局发布的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年中国经济成绩单（</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）。对此，下列解读正确的是（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endParaRPr lang="en-US" altLang="zh-CN"/>
          </a:p>
          <a:p>
            <a:endParaRPr lang="en-US" altLang="zh-CN" smtClean="0"/>
          </a:p>
          <a:p>
            <a:endParaRPr lang="en-US" altLang="zh-CN"/>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我国经济取得巨大成就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我国已经成为发达国家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人民生活水平不断提高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中华民族终于站起来了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224251193"/>
              </p:ext>
            </p:extLst>
          </p:nvPr>
        </p:nvGraphicFramePr>
        <p:xfrm>
          <a:off x="609600" y="1989024"/>
          <a:ext cx="10971213" cy="2194560"/>
        </p:xfrm>
        <a:graphic>
          <a:graphicData uri="http://schemas.openxmlformats.org/drawingml/2006/table">
            <a:tbl>
              <a:tblPr firstRow="1" firstCol="1" bandRow="1"/>
              <a:tblGrid>
                <a:gridCol w="4219529">
                  <a:extLst>
                    <a:ext uri="{9D8B030D-6E8A-4147-A177-3AD203B41FA5}">
                      <a16:colId xmlns:a16="http://schemas.microsoft.com/office/drawing/2014/main" val="2730519885"/>
                    </a:ext>
                  </a:extLst>
                </a:gridCol>
                <a:gridCol w="3657802">
                  <a:extLst>
                    <a:ext uri="{9D8B030D-6E8A-4147-A177-3AD203B41FA5}">
                      <a16:colId xmlns:a16="http://schemas.microsoft.com/office/drawing/2014/main" val="3879485904"/>
                    </a:ext>
                  </a:extLst>
                </a:gridCol>
                <a:gridCol w="3093882">
                  <a:extLst>
                    <a:ext uri="{9D8B030D-6E8A-4147-A177-3AD203B41FA5}">
                      <a16:colId xmlns:a16="http://schemas.microsoft.com/office/drawing/2014/main" val="1643993499"/>
                    </a:ext>
                  </a:extLst>
                </a:gridCol>
              </a:tblGrid>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比上年增长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7715768"/>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国内生产总值</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1260582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亿元</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700500"/>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全国居民人均消费支出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26796</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元</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1800894"/>
                  </a:ext>
                </a:extLst>
              </a:tr>
              <a:tr h="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全国居民人均可支配收入</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39218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元</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6.1</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9263647"/>
                  </a:ext>
                </a:extLst>
              </a:tr>
            </a:tbl>
          </a:graphicData>
        </a:graphic>
      </p:graphicFrame>
      <p:sp>
        <p:nvSpPr>
          <p:cNvPr id="5" name="矩形 4"/>
          <p:cNvSpPr/>
          <p:nvPr/>
        </p:nvSpPr>
        <p:spPr>
          <a:xfrm>
            <a:off x="3934966" y="1412776"/>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年代，浙江枫桥干部群众在基层社会治理中创造了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枫桥经验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依靠群众就地化解矛盾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小事不出村、大事不出镇、矛盾不上交</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矛盾不上交、平安不出事、服务不缺位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枫桥经验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在不断丰富和发展中，始终坚持的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让人民群众直接管理国家事务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避免社会矛盾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密切干群关系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不断创新基层群众性自治组织形式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以人民为中心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走党的群众路线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65786" y="2829683"/>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泰安中考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）江山就是人民，人民就是江山。中国共产党领导人民打江山、守江山，守的是人民的心。下列古语蕴含的道理与这一思想相一致的是（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天地之大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黎元为本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功崇惟志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业广惟勤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法令者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民之命也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为治之本也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治国有常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而利民为本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339746" y="1801663"/>
            <a:ext cx="407484" cy="461665"/>
          </a:xfrm>
          <a:prstGeom prst="rect">
            <a:avLst/>
          </a:prstGeom>
        </p:spPr>
        <p:txBody>
          <a:bodyPr wrap="none">
            <a:spAutoFit/>
          </a:bodyPr>
          <a:lstStyle/>
          <a:p>
            <a:r>
              <a:rPr lang="en-US" altLang="zh-CN" sz="2400" smtClean="0"/>
              <a:t>D</a:t>
            </a:r>
            <a:endParaRPr lang="zh-CN" altLang="en-US" sz="2400"/>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）发展农业领域新质生产力，可将基因编辑、生物育种、人工智能设计等前沿育种技术融合发展，形成新的育种技术。秦岭拥有丰富的物种资源，是一座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天然实验室</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。陕西如何用好这个实验室，促进新质生产力的发展，下列做法可行的是（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利用数字化技术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建设食用菌种质资源库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使用传统的植物栽培技术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扩大种植规模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运用基因编辑技术开展药用植物种质创新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应用人工智能技术建立珍稀动物繁育基地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105888" y="2518774"/>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452431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百多年来中华民族矢志不渝的奋斗目标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强国富民。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革开放的地位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）坚持改革开放，是我们的强国之路。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）改革开放是决定当代中国命运的关键一招，也是决定实现中华民族伟大复兴的关键一招。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）改革开放是决定当代中国命运的关键抉择。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）改革开放是当代中国最鲜明的特色</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pic>
        <p:nvPicPr>
          <p:cNvPr id="5" name="ZK考点2.eps" descr="id:2147494085;FounderCES"/>
          <p:cNvPicPr/>
          <p:nvPr/>
        </p:nvPicPr>
        <p:blipFill>
          <a:blip r:embed="rId4"/>
          <a:stretch>
            <a:fillRect/>
          </a:stretch>
        </p:blipFill>
        <p:spPr>
          <a:xfrm>
            <a:off x="454845" y="2692937"/>
            <a:ext cx="1365513" cy="351612"/>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70646"/>
          </a:xfrm>
        </p:spPr>
        <p:txBody>
          <a:bodyPr/>
          <a:lstStyle/>
          <a:p>
            <a:pPr hangingPunct="0">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安徽中考</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）专利权是知识产权的重要种类。分析以下图表，可以看出（　　）</a:t>
            </a:r>
          </a:p>
          <a:p>
            <a:pPr algn="ctr" hangingPunct="0">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en-US" altLang="zh-CN" sz="22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年我国专利权人遭遇过专利侵权的比例</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2700655" algn="l"/>
                <a:tab pos="5581015" algn="l"/>
                <a:tab pos="8461375" algn="l"/>
              </a:tabLst>
            </a:pP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知识产权是公民的政治权</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专利保护环境持续优化</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保护知识产权就是尊重创</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专利申请数量逐年降</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ahzz01.jpg" descr="id:2147496588;FounderCES"/>
          <p:cNvPicPr/>
          <p:nvPr/>
        </p:nvPicPr>
        <p:blipFill>
          <a:blip r:embed="rId2"/>
          <a:stretch>
            <a:fillRect/>
          </a:stretch>
        </p:blipFill>
        <p:spPr>
          <a:xfrm>
            <a:off x="2813843" y="1848876"/>
            <a:ext cx="6579870" cy="2965133"/>
          </a:xfrm>
          <a:prstGeom prst="rect">
            <a:avLst/>
          </a:prstGeom>
        </p:spPr>
      </p:pic>
      <p:sp>
        <p:nvSpPr>
          <p:cNvPr id="4" name="矩形 3"/>
          <p:cNvSpPr/>
          <p:nvPr/>
        </p:nvSpPr>
        <p:spPr>
          <a:xfrm>
            <a:off x="10559702" y="836712"/>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年，中国的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工具</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横空出世，推出性能优越、免费商用的开源大模型，推动了人工智能技术在全球的普遍应用，给各国创造机遇，打造平台，在全球迅速爆红。这印证了中国（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昂扬人工智能的大国担当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全方位深化改革以谋求自身发展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已成为世界科技创新强国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在科技发展上的创新性和包容性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34966" y="2268215"/>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自贡中考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）在当今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处处相连、物物相通、事事网办、业业创新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的数字化时代，数字技术正以新理念、新业态、新模式全面融入人类经济、政治、文化、社会、生态文明建设各领域和全过程，给人类生产生活带来广泛而深刻的影响。这</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创新是第一生产力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是引领发展的第一动力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数字化应用有助于丰富日常生活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推动社会进步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数字化应用正在改变我们的生活和我们理解世界的方式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数字技术是我们获取新知、购买物品、休闲娱乐的主要平台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2838310"/>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人工智能（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当选为汉语盘点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年度国际词。某班级同学们围绕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助手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这一主题开展探究活动。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是生活的</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助手</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交通领域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聪明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的车、</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教育领域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的教、</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制造领域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的厂、</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医疗领域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的诊、</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从材料中，你能悟出哪些道理？（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48812"/>
            <a:ext cx="11485848" cy="1684244"/>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创新改变生活，人工智能在交通、教育、制造、医疗等领域的应用，让我们的生活更加便捷、高效，推动了社会的发展。</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创新是引领发展的第一动力，人工智能的发展为各行业的发展提供了新的动力和机遇，促进了产业升级和转型。</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01830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创新驱动发展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创意点亮生活</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阅读材料，完成下列要求。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党的二十大报告提出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要加快实施创新驱动发展战略。近年来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市坚持以科技创新推动产业创新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加快打造未来产业先导区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聚焦未来五大产业领域的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个细分赛道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抢占技术和市场的制高点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2035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形成若干领跑全球的未来产业集群。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）结合材料一，分析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市采取上述举措的原因。（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新是引领发展的第一动力，要深入实施创新驱动发展战略；科技创新能力是综合国力竞争的决定性因素，要不断提高创新能力，努力建成世界科技创新强国；谋未来就要谋创新，要激发创新活力，抢占技术和市场的制高点；等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9656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684"/>
            <a:ext cx="11485848" cy="2792239"/>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为更好满足人民对美好生活的需要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全国各地妙招频出。有的在村卫生室安装智能取药柜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患者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小时都能买到应急药、放心药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有的上线修鞋、配钥匙等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小修小补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市民在家门口就能找到便利服务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有的为老年人免费配备智能传感定位手环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助力实现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智慧养老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新生活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）结合材料二，请从创新的角度说说你的感悟。（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026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生活处处有创新；创新是一种生活方式；生活的各个领域都需要创新，也都可以创新；创新让生活更美好；等等。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0325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4972"/>
            <a:ext cx="11485848" cy="2308324"/>
          </a:xfrm>
        </p:spPr>
        <p:txBody>
          <a:bodyPr/>
          <a:lstStyle/>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）创新给我们带来惊喜，让我们获得成就感。请你分享一个自己的创新故事</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把空饼干盒改造成多功能盒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放在讲台上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用来放黑板擦、粉笔等教学用具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方便老师使用。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7888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将喝完的饮料瓶改造为小花瓶、创制一道新菜肴等。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78348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2862322"/>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党</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的基本路线的中心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以经济建设为中心。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辨异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人民为中心是党和政府坚持的发展思想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经济建设是我国现代化建设各项工作</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1295727"/>
            <a:ext cx="1254300" cy="322683"/>
          </a:xfrm>
          <a:prstGeom prst="rect">
            <a:avLst/>
          </a:prstGeom>
        </p:spPr>
      </p:pic>
      <p:sp>
        <p:nvSpPr>
          <p:cNvPr id="4" name="内容占位符 1"/>
          <p:cNvSpPr txBox="1">
            <a:spLocks/>
          </p:cNvSpPr>
          <p:nvPr/>
        </p:nvSpPr>
        <p:spPr bwMode="auto">
          <a:xfrm>
            <a:off x="360854" y="390835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社会主义的本质要求</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解放和发展社会生产力。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ZK考点4.eps" descr="id:2147494099;FounderCES"/>
          <p:cNvPicPr/>
          <p:nvPr/>
        </p:nvPicPr>
        <p:blipFill>
          <a:blip r:embed="rId3"/>
          <a:stretch>
            <a:fillRect/>
          </a:stretch>
        </p:blipFill>
        <p:spPr>
          <a:xfrm>
            <a:off x="478582" y="4095940"/>
            <a:ext cx="1254221" cy="322919"/>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7031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革开放取得的成就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）综合国力显著增强，如中国成为世界第二大经济体等。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）人民生活显著改善，如人民过上了幸福生活。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）国际地位显著提高，如中国已经成为影响世界的重要力量。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名句点拨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神女应无恙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当惊世界殊。</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这句话表达了中国人民建设祖国和改变山河的豪迈气概。考查改革开放促发展。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1506696"/>
            <a:ext cx="1275773" cy="325372"/>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632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国共产党的初心和使命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中国人民谋幸福、为中华民族谋复兴。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当</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前我国社会主要矛盾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进入新时代，我国社会主要矛盾已经转化为人民日益增长的美好生活需要和不平衡不充分的发展之间的矛盾。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ZK考点6.eps" descr="id:2147494113;FounderCES"/>
          <p:cNvPicPr/>
          <p:nvPr/>
        </p:nvPicPr>
        <p:blipFill>
          <a:blip r:embed="rId2"/>
          <a:stretch>
            <a:fillRect/>
          </a:stretch>
        </p:blipFill>
        <p:spPr>
          <a:xfrm>
            <a:off x="478582" y="1698876"/>
            <a:ext cx="1292072" cy="332776"/>
          </a:xfrm>
          <a:prstGeom prst="rect">
            <a:avLst/>
          </a:prstGeom>
        </p:spPr>
      </p:pic>
      <p:pic>
        <p:nvPicPr>
          <p:cNvPr id="4" name="ZK考点7.eps" descr="id:2147496454;FounderCES"/>
          <p:cNvPicPr/>
          <p:nvPr/>
        </p:nvPicPr>
        <p:blipFill>
          <a:blip r:embed="rId3"/>
          <a:stretch>
            <a:fillRect/>
          </a:stretch>
        </p:blipFill>
        <p:spPr>
          <a:xfrm>
            <a:off x="478582" y="2802072"/>
            <a:ext cx="1296670" cy="330835"/>
          </a:xfrm>
          <a:prstGeom prst="rect">
            <a:avLst/>
          </a:prstGeom>
        </p:spPr>
      </p:pic>
    </p:spTree>
    <p:extLst>
      <p:ext uri="{BB962C8B-B14F-4D97-AF65-F5344CB8AC3E}">
        <p14:creationId xmlns:p14="http://schemas.microsoft.com/office/powerpoint/2010/main" val="1420379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023"/>
            <a:ext cx="11485848" cy="445423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革只有进行时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没有完成时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）我国过去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多年的快速发展靠的是改革开放，未来发展也必须坚定不移地依靠改革开放。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）进入新时代，我国社会主要矛盾已经转化为人民日益增长的美好生活需要和不平衡不充分的发展之间的矛盾。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）我国经济已由高速增长阶段转向高质量发展阶段，需要转变发展方式。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）我国经济发展还面临区域发展不平衡、城乡发展不平衡不协调等现实挑战。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）改革开放是当代中国最鲜明的特色。改革只有进行时，没有完成时。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8.eps" descr="id:2147494127;FounderCES"/>
          <p:cNvPicPr/>
          <p:nvPr/>
        </p:nvPicPr>
        <p:blipFill>
          <a:blip r:embed="rId2"/>
          <a:stretch>
            <a:fillRect/>
          </a:stretch>
        </p:blipFill>
        <p:spPr>
          <a:xfrm>
            <a:off x="469956" y="1453051"/>
            <a:ext cx="1292072" cy="332776"/>
          </a:xfrm>
          <a:prstGeom prst="rect">
            <a:avLst/>
          </a:prstGeom>
        </p:spPr>
      </p:pic>
    </p:spTree>
    <p:extLst>
      <p:ext uri="{BB962C8B-B14F-4D97-AF65-F5344CB8AC3E}">
        <p14:creationId xmlns:p14="http://schemas.microsoft.com/office/powerpoint/2010/main" val="3939937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面建设社会主义现代化国家的首要任务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高质量发展是全面建设社会主义现代化国家的首要任务。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让</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发展成果更多更公平惠及全体人民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坚持共同富裕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）共同富裕是中国特色社会主义的本质要求。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）党和政府抓住人民最关心最直接最现实的利益问题。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）人民对美好生活的向往，就是党的奋斗目标。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）发展的根本目的就是增进民生福祉</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9.eps" descr="id:2147494134;FounderCES"/>
          <p:cNvPicPr/>
          <p:nvPr/>
        </p:nvPicPr>
        <p:blipFill>
          <a:blip r:embed="rId2"/>
          <a:stretch>
            <a:fillRect/>
          </a:stretch>
        </p:blipFill>
        <p:spPr>
          <a:xfrm>
            <a:off x="478582" y="1376093"/>
            <a:ext cx="1241375" cy="319647"/>
          </a:xfrm>
          <a:prstGeom prst="rect">
            <a:avLst/>
          </a:prstGeom>
        </p:spPr>
      </p:pic>
      <p:pic>
        <p:nvPicPr>
          <p:cNvPr id="4" name="ZK考点10.eps" descr="id:2147496475;FounderCES"/>
          <p:cNvPicPr/>
          <p:nvPr/>
        </p:nvPicPr>
        <p:blipFill>
          <a:blip r:embed="rId3"/>
          <a:stretch>
            <a:fillRect/>
          </a:stretch>
        </p:blipFill>
        <p:spPr>
          <a:xfrm>
            <a:off x="471845" y="2490420"/>
            <a:ext cx="1291165" cy="290588"/>
          </a:xfrm>
          <a:prstGeom prst="rect">
            <a:avLst/>
          </a:prstGeom>
        </p:spPr>
      </p:pic>
    </p:spTree>
    <p:extLst>
      <p:ext uri="{BB962C8B-B14F-4D97-AF65-F5344CB8AC3E}">
        <p14:creationId xmlns:p14="http://schemas.microsoft.com/office/powerpoint/2010/main" val="32049773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3372"/>
            <a:ext cx="11485848" cy="5719194"/>
          </a:xfrm>
        </p:spPr>
        <p:txBody>
          <a:bodyPr/>
          <a:lstStyle/>
          <a:p>
            <a:pPr hangingPunct="0">
              <a:lnSpc>
                <a:spcPct val="14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让</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发展成果更多更公平惠及全体人民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实现富裕、关注民生的措施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）党和政府抓住人民最关心最直接最现实的利益问题。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）提高就业质量和人民收入水平。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）加强社会保障体系建设。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）如期打赢脱贫攻坚战（</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实施乡村振兴战略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）实施健康中国战略。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名句点拨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治国有常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而利民为本。</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意思是治理国家有不变的法则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但最根本的是让人民获利。考查共享发展成果。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天地之大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黎元为本。</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意思是天地虽然广袤无垠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但是黎民百姓才是国家的根本。考查共享发展成果。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1.eps" descr="id:2147494148;FounderCES"/>
          <p:cNvPicPr/>
          <p:nvPr/>
        </p:nvPicPr>
        <p:blipFill>
          <a:blip r:embed="rId2"/>
          <a:stretch>
            <a:fillRect/>
          </a:stretch>
        </p:blipFill>
        <p:spPr>
          <a:xfrm>
            <a:off x="478582" y="931628"/>
            <a:ext cx="1293320" cy="320087"/>
          </a:xfrm>
          <a:prstGeom prst="rect">
            <a:avLst/>
          </a:prstGeom>
        </p:spPr>
      </p:pic>
    </p:spTree>
    <p:extLst>
      <p:ext uri="{BB962C8B-B14F-4D97-AF65-F5344CB8AC3E}">
        <p14:creationId xmlns:p14="http://schemas.microsoft.com/office/powerpoint/2010/main" val="2469165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621</TotalTime>
  <Words>4272</Words>
  <Application>Microsoft Office PowerPoint</Application>
  <PresentationFormat>自定义</PresentationFormat>
  <Paragraphs>233</Paragraphs>
  <Slides>37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37</vt:i4>
      </vt:variant>
    </vt:vector>
  </HeadingPairs>
  <TitlesOfParts>
    <vt:vector size="45"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2025-11-15T08:35:55Z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